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7" r:id="rId3"/>
    <p:sldId id="258" r:id="rId4"/>
    <p:sldId id="276" r:id="rId5"/>
    <p:sldId id="259" r:id="rId6"/>
    <p:sldId id="282" r:id="rId7"/>
    <p:sldId id="283" r:id="rId8"/>
    <p:sldId id="278" r:id="rId9"/>
    <p:sldId id="260" r:id="rId10"/>
    <p:sldId id="277" r:id="rId11"/>
    <p:sldId id="279" r:id="rId12"/>
    <p:sldId id="280" r:id="rId13"/>
    <p:sldId id="281" r:id="rId14"/>
    <p:sldId id="286" r:id="rId15"/>
    <p:sldId id="287" r:id="rId16"/>
    <p:sldId id="288" r:id="rId17"/>
    <p:sldId id="289" r:id="rId18"/>
    <p:sldId id="285" r:id="rId19"/>
    <p:sldId id="290" r:id="rId20"/>
    <p:sldId id="270" r:id="rId21"/>
    <p:sldId id="262" r:id="rId22"/>
    <p:sldId id="272" r:id="rId23"/>
    <p:sldId id="275" r:id="rId24"/>
    <p:sldId id="261" r:id="rId25"/>
    <p:sldId id="284"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038345"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01" autoAdjust="0"/>
    <p:restoredTop sz="94660"/>
  </p:normalViewPr>
  <p:slideViewPr>
    <p:cSldViewPr>
      <p:cViewPr>
        <p:scale>
          <a:sx n="81" d="100"/>
          <a:sy n="81" d="100"/>
        </p:scale>
        <p:origin x="-1524" y="-22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99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317FFC5B-276E-4DDD-8089-10EAB3D1EB52}" type="datetimeFigureOut">
              <a:rPr lang="en-US"/>
              <a:pPr>
                <a:defRPr/>
              </a:pPr>
              <a:t>4/24/2012</a:t>
            </a:fld>
            <a:endParaRPr lang="en-US"/>
          </a:p>
        </p:txBody>
      </p:sp>
      <p:sp>
        <p:nvSpPr>
          <p:cNvPr id="399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399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E7490B31-B6DA-4E17-B302-C3B28DAC9FA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440140D-3E9A-42F1-BB58-7CB40900E717}" type="datetimeFigureOut">
              <a:rPr lang="en-US"/>
              <a:pPr>
                <a:defRPr/>
              </a:pPr>
              <a:t>4/24/2012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719B528-9D01-4CB6-BDF5-D7F01744878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71A1F5-9578-4F96-B0A3-D0C748EBBF0A}"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810AD9F-7EC7-4CB1-BDE7-1D2A845EB0D0}" type="slidenum">
              <a:rPr lang="en-US" smtClean="0"/>
              <a:pPr>
                <a:defRPr/>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5C5F83-F9AE-4CB6-87DD-E38AEEF22D0C}" type="slidenum">
              <a:rPr lang="en-US"/>
              <a:pPr fontAlgn="base">
                <a:spcBef>
                  <a:spcPct val="0"/>
                </a:spcBef>
                <a:spcAft>
                  <a:spcPct val="0"/>
                </a:spcAft>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B9073A-BCBB-4D73-A0CE-8971A5C432B0}" type="slidenum">
              <a:rPr lang="en-US"/>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D82983-A180-4246-AA7C-CB2A989C264F}" type="slidenum">
              <a:rPr lang="en-US"/>
              <a:pPr fontAlgn="base">
                <a:spcBef>
                  <a:spcPct val="0"/>
                </a:spcBef>
                <a:spcAft>
                  <a:spcPct val="0"/>
                </a:spcAft>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6CD0B0-B150-4BD4-B1F1-EF71FAE19B6C}" type="slidenum">
              <a:rPr lang="en-US"/>
              <a:pPr fontAlgn="base">
                <a:spcBef>
                  <a:spcPct val="0"/>
                </a:spcBef>
                <a:spcAft>
                  <a:spcPct val="0"/>
                </a:spcAft>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861DB7-3286-4CAF-8FC6-3F7B7F08B975}" type="slidenum">
              <a:rPr lang="en-US"/>
              <a:pPr fontAlgn="base">
                <a:spcBef>
                  <a:spcPct val="0"/>
                </a:spcBef>
                <a:spcAft>
                  <a:spcPct val="0"/>
                </a:spcAft>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732ECF-4F47-43F0-B932-173CB569436C}" type="slidenum">
              <a:rPr lang="en-US"/>
              <a:pPr fontAlgn="base">
                <a:spcBef>
                  <a:spcPct val="0"/>
                </a:spcBef>
                <a:spcAft>
                  <a:spcPct val="0"/>
                </a:spcAft>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0FE621-75C7-447D-A3D0-86793748854F}" type="slidenum">
              <a:rPr lang="en-US"/>
              <a:pPr fontAlgn="base">
                <a:spcBef>
                  <a:spcPct val="0"/>
                </a:spcBef>
                <a:spcAft>
                  <a:spcPct val="0"/>
                </a:spcAft>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DD5FFE-BF05-48A4-8ECB-F668CDABE57E}" type="slidenum">
              <a:rPr lang="en-US"/>
              <a:pPr fontAlgn="base">
                <a:spcBef>
                  <a:spcPct val="0"/>
                </a:spcBef>
                <a:spcAft>
                  <a:spcPct val="0"/>
                </a:spcAft>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AFBD263-79C8-4EB3-9045-47BD6EA38C5C}" type="datetimeFigureOut">
              <a:rPr lang="en-US"/>
              <a:pPr>
                <a:defRPr/>
              </a:pPr>
              <a:t>4/24/2012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BB72A6-6482-4EE2-8E97-C660CA0F861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680E6E-F2B5-49FE-AC0D-05BC59E37B64}" type="datetimeFigureOut">
              <a:rPr lang="en-US"/>
              <a:pPr>
                <a:defRPr/>
              </a:pPr>
              <a:t>4/24/2012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C2F86C-BA9A-4534-AF79-C5D99CBD6D5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DE9D63A-F167-4472-A507-E7D5269DFABB}" type="datetimeFigureOut">
              <a:rPr lang="en-US"/>
              <a:pPr>
                <a:defRPr/>
              </a:pPr>
              <a:t>4/24/2012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09BFA1-E95A-47BF-9C93-290C9F9DE58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793F93-C401-4A38-9909-D617909F2307}" type="datetimeFigureOut">
              <a:rPr lang="en-US"/>
              <a:pPr>
                <a:defRPr/>
              </a:pPr>
              <a:t>4/24/2012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71B65E-D9C1-439C-B3B7-1CE6DFA4550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625D3A-D24D-44DA-A93F-B6871B96B838}" type="datetimeFigureOut">
              <a:rPr lang="en-US"/>
              <a:pPr>
                <a:defRPr/>
              </a:pPr>
              <a:t>4/24/2012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24DB09-67DD-45D1-8B7D-51C67FF1A88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62B9BA4-5F07-4500-BD24-3D2FC8627AB6}" type="datetimeFigureOut">
              <a:rPr lang="en-US"/>
              <a:pPr>
                <a:defRPr/>
              </a:pPr>
              <a:t>4/24/2012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3D681D-6041-456B-8A90-5204790D132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5517687-EF5C-4058-87C2-9EAEF23D0966}" type="datetimeFigureOut">
              <a:rPr lang="en-US"/>
              <a:pPr>
                <a:defRPr/>
              </a:pPr>
              <a:t>4/24/2012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B68566C-CC1A-4D69-A4C1-F78828C369B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237DDD3-D7C5-4407-9C1A-D756DE1CBCC7}" type="datetimeFigureOut">
              <a:rPr lang="en-US"/>
              <a:pPr>
                <a:defRPr/>
              </a:pPr>
              <a:t>4/24/2012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289B36A-7758-4698-95E2-ED9074737BC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6386F9-C7F5-4F47-9EA9-5D7F90AE7303}" type="datetimeFigureOut">
              <a:rPr lang="en-US"/>
              <a:pPr>
                <a:defRPr/>
              </a:pPr>
              <a:t>4/24/2012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7E229A6-C4D8-4154-93AB-85CA0067B3A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0B273D-6811-4EAC-B651-8B6A6F502603}" type="datetimeFigureOut">
              <a:rPr lang="en-US"/>
              <a:pPr>
                <a:defRPr/>
              </a:pPr>
              <a:t>4/24/2012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5C60B7-EB87-490F-8AB4-3108430D544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B79A6E-C245-4A4E-A627-795ACED17080}" type="datetimeFigureOut">
              <a:rPr lang="en-US"/>
              <a:pPr>
                <a:defRPr/>
              </a:pPr>
              <a:t>4/24/2012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A5DE225-2C87-411D-8581-B321DB104FF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BCD53DF-A415-4D57-8929-4F5AEF3B634D}" type="datetimeFigureOut">
              <a:rPr lang="en-US"/>
              <a:pPr>
                <a:defRPr/>
              </a:pPr>
              <a:t>4/24/2012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3A36DB2-93B6-43BC-A549-3E35A8496A3C}"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pPr eaLnBrk="1" hangingPunct="1"/>
            <a:r>
              <a:rPr lang="en-US" smtClean="0"/>
              <a:t>Ten Minutes About: </a:t>
            </a:r>
          </a:p>
        </p:txBody>
      </p:sp>
      <p:sp>
        <p:nvSpPr>
          <p:cNvPr id="3" name="Subtitle 2"/>
          <p:cNvSpPr>
            <a:spLocks noGrp="1"/>
          </p:cNvSpPr>
          <p:nvPr>
            <p:ph type="subTitle" idx="1"/>
          </p:nvPr>
        </p:nvSpPr>
        <p:spPr>
          <a:xfrm>
            <a:off x="1371600" y="3924300"/>
            <a:ext cx="6400800" cy="1752600"/>
          </a:xfrm>
        </p:spPr>
        <p:txBody>
          <a:bodyPr rtlCol="0">
            <a:normAutofit/>
          </a:bodyPr>
          <a:lstStyle/>
          <a:p>
            <a:pPr eaLnBrk="1" fontAlgn="auto" hangingPunct="1">
              <a:spcAft>
                <a:spcPts val="0"/>
              </a:spcAft>
              <a:buFont typeface="Arial" pitchFamily="34" charset="0"/>
              <a:buNone/>
              <a:defRPr/>
            </a:pPr>
            <a:r>
              <a:rPr lang="en-US" dirty="0" smtClean="0"/>
              <a:t>Your name</a:t>
            </a:r>
          </a:p>
          <a:p>
            <a:pPr eaLnBrk="1" fontAlgn="auto" hangingPunct="1">
              <a:spcAft>
                <a:spcPts val="0"/>
              </a:spcAft>
              <a:buFont typeface="Arial" pitchFamily="34" charset="0"/>
              <a:buNone/>
              <a:defRPr/>
            </a:pPr>
            <a:r>
              <a:rPr lang="en-US" dirty="0" smtClean="0"/>
              <a:t>Date</a:t>
            </a:r>
          </a:p>
          <a:p>
            <a:pPr eaLnBrk="1" fontAlgn="auto" hangingPunct="1">
              <a:spcAft>
                <a:spcPts val="0"/>
              </a:spcAft>
              <a:buFont typeface="Arial" pitchFamily="34" charset="0"/>
              <a:buNone/>
              <a:defRPr/>
            </a:pPr>
            <a:r>
              <a:rPr lang="en-US" dirty="0" smtClean="0"/>
              <a:t>class</a:t>
            </a:r>
            <a:endParaRPr lang="en-US" dirty="0"/>
          </a:p>
        </p:txBody>
      </p:sp>
      <p:pic>
        <p:nvPicPr>
          <p:cNvPr id="15363" name="Picture 2" descr="C:\Users\The Lehrers\AppData\Local\Microsoft\Windows\Temporary Internet Files\Content.IE5\0QOZMS3L\MP900438746[1].jpg"/>
          <p:cNvPicPr>
            <a:picLocks noChangeAspect="1" noChangeArrowheads="1"/>
          </p:cNvPicPr>
          <p:nvPr/>
        </p:nvPicPr>
        <p:blipFill>
          <a:blip r:embed="rId3" cstate="print"/>
          <a:srcRect/>
          <a:stretch>
            <a:fillRect/>
          </a:stretch>
        </p:blipFill>
        <p:spPr bwMode="auto">
          <a:xfrm>
            <a:off x="2000250" y="0"/>
            <a:ext cx="5143500" cy="6858000"/>
          </a:xfrm>
          <a:prstGeom prst="rect">
            <a:avLst/>
          </a:prstGeom>
          <a:noFill/>
          <a:ln w="9525">
            <a:noFill/>
            <a:miter lim="800000"/>
            <a:headEnd/>
            <a:tailEnd/>
          </a:ln>
        </p:spPr>
      </p:pic>
      <p:sp>
        <p:nvSpPr>
          <p:cNvPr id="15364" name="TextBox 3"/>
          <p:cNvSpPr txBox="1">
            <a:spLocks noChangeArrowheads="1"/>
          </p:cNvSpPr>
          <p:nvPr/>
        </p:nvSpPr>
        <p:spPr bwMode="auto">
          <a:xfrm>
            <a:off x="228600" y="1524000"/>
            <a:ext cx="1866900" cy="769938"/>
          </a:xfrm>
          <a:prstGeom prst="rect">
            <a:avLst/>
          </a:prstGeom>
          <a:noFill/>
          <a:ln w="9525">
            <a:noFill/>
            <a:miter lim="800000"/>
            <a:headEnd/>
            <a:tailEnd/>
          </a:ln>
        </p:spPr>
        <p:txBody>
          <a:bodyPr>
            <a:spAutoFit/>
          </a:bodyPr>
          <a:lstStyle/>
          <a:p>
            <a:r>
              <a:rPr lang="en-US" sz="4400">
                <a:latin typeface="Calibri" pitchFamily="34" charset="0"/>
              </a:rPr>
              <a:t>Stroke</a:t>
            </a:r>
          </a:p>
        </p:txBody>
      </p:sp>
      <p:sp>
        <p:nvSpPr>
          <p:cNvPr id="15365" name="TextBox 9"/>
          <p:cNvSpPr txBox="1">
            <a:spLocks noChangeArrowheads="1"/>
          </p:cNvSpPr>
          <p:nvPr/>
        </p:nvSpPr>
        <p:spPr bwMode="auto">
          <a:xfrm>
            <a:off x="0" y="2667000"/>
            <a:ext cx="2160588" cy="1200150"/>
          </a:xfrm>
          <a:prstGeom prst="rect">
            <a:avLst/>
          </a:prstGeom>
          <a:noFill/>
          <a:ln w="9525">
            <a:noFill/>
            <a:miter lim="800000"/>
            <a:headEnd/>
            <a:tailEnd/>
          </a:ln>
        </p:spPr>
        <p:txBody>
          <a:bodyPr wrap="none">
            <a:spAutoFit/>
          </a:bodyPr>
          <a:lstStyle/>
          <a:p>
            <a:r>
              <a:rPr lang="en-US" sz="3600">
                <a:latin typeface="Calibri" pitchFamily="34" charset="0"/>
              </a:rPr>
              <a:t> Signs and </a:t>
            </a:r>
          </a:p>
          <a:p>
            <a:r>
              <a:rPr lang="en-US" sz="3600">
                <a:latin typeface="Calibri" pitchFamily="34" charset="0"/>
              </a:rPr>
              <a:t>Symptoms</a:t>
            </a:r>
          </a:p>
        </p:txBody>
      </p:sp>
      <p:sp>
        <p:nvSpPr>
          <p:cNvPr id="15366" name="TextBox 10"/>
          <p:cNvSpPr txBox="1">
            <a:spLocks noChangeArrowheads="1"/>
          </p:cNvSpPr>
          <p:nvPr/>
        </p:nvSpPr>
        <p:spPr bwMode="auto">
          <a:xfrm>
            <a:off x="7143750" y="6324600"/>
            <a:ext cx="1941513" cy="369888"/>
          </a:xfrm>
          <a:prstGeom prst="rect">
            <a:avLst/>
          </a:prstGeom>
          <a:noFill/>
          <a:ln w="9525">
            <a:noFill/>
            <a:miter lim="800000"/>
            <a:headEnd/>
            <a:tailEnd/>
          </a:ln>
        </p:spPr>
        <p:txBody>
          <a:bodyPr wrap="none">
            <a:spAutoFit/>
          </a:bodyPr>
          <a:lstStyle/>
          <a:p>
            <a:r>
              <a:rPr lang="en-US">
                <a:latin typeface="Calibri" pitchFamily="34" charset="0"/>
              </a:rPr>
              <a:t>Microsoft Clip Art </a:t>
            </a:r>
          </a:p>
        </p:txBody>
      </p:sp>
      <p:sp>
        <p:nvSpPr>
          <p:cNvPr id="15367" name="TextBox 16"/>
          <p:cNvSpPr txBox="1">
            <a:spLocks noChangeArrowheads="1"/>
          </p:cNvSpPr>
          <p:nvPr/>
        </p:nvSpPr>
        <p:spPr bwMode="auto">
          <a:xfrm>
            <a:off x="7143750" y="5181600"/>
            <a:ext cx="1230313" cy="1200150"/>
          </a:xfrm>
          <a:prstGeom prst="rect">
            <a:avLst/>
          </a:prstGeom>
          <a:noFill/>
          <a:ln w="9525">
            <a:noFill/>
            <a:miter lim="800000"/>
            <a:headEnd/>
            <a:tailEnd/>
          </a:ln>
        </p:spPr>
        <p:txBody>
          <a:bodyPr wrap="none">
            <a:spAutoFit/>
          </a:bodyPr>
          <a:lstStyle/>
          <a:p>
            <a:r>
              <a:rPr lang="en-US">
                <a:latin typeface="Calibri" pitchFamily="34" charset="0"/>
              </a:rPr>
              <a:t>Leslie A. </a:t>
            </a:r>
          </a:p>
          <a:p>
            <a:r>
              <a:rPr lang="en-US">
                <a:latin typeface="Calibri" pitchFamily="34" charset="0"/>
              </a:rPr>
              <a:t>Lehrer RN, </a:t>
            </a:r>
          </a:p>
          <a:p>
            <a:r>
              <a:rPr lang="en-US">
                <a:latin typeface="Calibri" pitchFamily="34" charset="0"/>
              </a:rPr>
              <a:t>BSN</a:t>
            </a:r>
          </a:p>
          <a:p>
            <a:endParaRPr lang="en-US">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mtClean="0"/>
              <a:t>Case Study of Mr. CVA</a:t>
            </a:r>
          </a:p>
        </p:txBody>
      </p:sp>
      <p:sp>
        <p:nvSpPr>
          <p:cNvPr id="30722" name="Content Placeholder 2"/>
          <p:cNvSpPr>
            <a:spLocks noGrp="1"/>
          </p:cNvSpPr>
          <p:nvPr>
            <p:ph idx="1"/>
          </p:nvPr>
        </p:nvSpPr>
        <p:spPr/>
        <p:txBody>
          <a:bodyPr/>
          <a:lstStyle/>
          <a:p>
            <a:pPr eaLnBrk="1" hangingPunct="1">
              <a:lnSpc>
                <a:spcPct val="90000"/>
              </a:lnSpc>
            </a:pPr>
            <a:r>
              <a:rPr lang="en-US" smtClean="0"/>
              <a:t>Mr. CVA slowly regained consciousness over the next couple days.  However, he had the following symptoms:</a:t>
            </a:r>
          </a:p>
          <a:p>
            <a:pPr lvl="2" eaLnBrk="1" hangingPunct="1">
              <a:lnSpc>
                <a:spcPct val="90000"/>
              </a:lnSpc>
            </a:pPr>
            <a:r>
              <a:rPr lang="en-US" smtClean="0"/>
              <a:t>Facial asymmetry.</a:t>
            </a:r>
          </a:p>
          <a:p>
            <a:pPr lvl="2" eaLnBrk="1" hangingPunct="1">
              <a:lnSpc>
                <a:spcPct val="90000"/>
              </a:lnSpc>
            </a:pPr>
            <a:r>
              <a:rPr lang="en-US" smtClean="0"/>
              <a:t>Paralysis and loss of sensation on the right side of his face and arm.  </a:t>
            </a:r>
          </a:p>
          <a:p>
            <a:pPr lvl="2" eaLnBrk="1" hangingPunct="1">
              <a:lnSpc>
                <a:spcPct val="90000"/>
              </a:lnSpc>
            </a:pPr>
            <a:r>
              <a:rPr lang="en-US" smtClean="0"/>
              <a:t>Inability to  answer questions asked of him even though he was able to understand what was asked of him.</a:t>
            </a:r>
          </a:p>
          <a:p>
            <a:pPr lvl="2" eaLnBrk="1" hangingPunct="1">
              <a:lnSpc>
                <a:spcPct val="90000"/>
              </a:lnSpc>
            </a:pPr>
            <a:r>
              <a:rPr lang="en-US" smtClean="0"/>
              <a:t>Able to write down his responses much more easily than trying to speak those same answers.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mtClean="0"/>
              <a:t>Pathophysiology Behind the Stroke</a:t>
            </a:r>
          </a:p>
        </p:txBody>
      </p:sp>
      <p:sp>
        <p:nvSpPr>
          <p:cNvPr id="32770" name="Content Placeholder 2"/>
          <p:cNvSpPr>
            <a:spLocks noGrp="1"/>
          </p:cNvSpPr>
          <p:nvPr>
            <p:ph idx="1"/>
          </p:nvPr>
        </p:nvSpPr>
        <p:spPr/>
        <p:txBody>
          <a:bodyPr/>
          <a:lstStyle/>
          <a:p>
            <a:pPr eaLnBrk="1" hangingPunct="1">
              <a:lnSpc>
                <a:spcPct val="90000"/>
              </a:lnSpc>
            </a:pPr>
            <a:r>
              <a:rPr lang="en-US" sz="2400" smtClean="0"/>
              <a:t>The brain is extremely sensitive to decreased oxygen levels.  Even the smallest amounts of ischemia can have devastating results for the patient.  </a:t>
            </a:r>
          </a:p>
          <a:p>
            <a:pPr eaLnBrk="1" hangingPunct="1">
              <a:lnSpc>
                <a:spcPct val="90000"/>
              </a:lnSpc>
            </a:pPr>
            <a:r>
              <a:rPr lang="en-US" sz="2400" smtClean="0"/>
              <a:t>The area of the cerebral vascular accident is often shown through the manifestation of signs and symptoms the patient exhibits.  During a stroke, blood supply is disrupted to one area of the brain. </a:t>
            </a:r>
          </a:p>
          <a:p>
            <a:pPr eaLnBrk="1" hangingPunct="1">
              <a:lnSpc>
                <a:spcPct val="90000"/>
              </a:lnSpc>
            </a:pPr>
            <a:r>
              <a:rPr lang="en-US" sz="2400" smtClean="0"/>
              <a:t>When the area becomes ischemic, cell death occurs rather rapidly through necrosis and apoptosis. The patient often exhibits symptoms that depend on the area of the brain that had been affected and the amount of actual damage that occurred during the infarct (Majid, A., Zamke, D., &amp; Kassab, M., 2011).   </a:t>
            </a:r>
          </a:p>
          <a:p>
            <a:pPr eaLnBrk="1" hangingPunct="1">
              <a:lnSpc>
                <a:spcPct val="90000"/>
              </a:lnSpc>
            </a:pPr>
            <a:endParaRPr lang="en-US" sz="2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Three Cerebral Arteries Supplying the Cerebrum</a:t>
            </a:r>
          </a:p>
        </p:txBody>
      </p:sp>
      <p:graphicFrame>
        <p:nvGraphicFramePr>
          <p:cNvPr id="31857" name="Group 113"/>
          <p:cNvGraphicFramePr>
            <a:graphicFrameLocks noGrp="1"/>
          </p:cNvGraphicFramePr>
          <p:nvPr/>
        </p:nvGraphicFramePr>
        <p:xfrm>
          <a:off x="0" y="1920875"/>
          <a:ext cx="9144000" cy="3107374"/>
        </p:xfrm>
        <a:graphic>
          <a:graphicData uri="http://schemas.openxmlformats.org/drawingml/2006/table">
            <a:tbl>
              <a:tblPr/>
              <a:tblGrid>
                <a:gridCol w="1920875"/>
                <a:gridCol w="2468563"/>
                <a:gridCol w="4754562"/>
              </a:tblGrid>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a:noFill/>
                    </a:lnL>
                    <a:lnR cap="flat">
                      <a:noFill/>
                    </a:lnR>
                    <a:lnT cap="flat">
                      <a:noFill/>
                    </a:lnT>
                    <a:lnB>
                      <a:noFill/>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a:noFill/>
                    </a:lnL>
                    <a:lnR cap="flat">
                      <a:noFill/>
                    </a:lnR>
                    <a:lnT>
                      <a:noFill/>
                    </a:lnT>
                    <a:lnB>
                      <a:noFill/>
                    </a:lnB>
                    <a:lnTlToBr>
                      <a:noFill/>
                    </a:lnTlToBr>
                    <a:lnBlToTr>
                      <a:noFill/>
                    </a:lnBlToTr>
                    <a:noFill/>
                  </a:tcPr>
                </a:tc>
              </a:tr>
              <a:tr h="1004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a:noFill/>
                    </a:lnL>
                    <a:lnR cap="flat">
                      <a:noFill/>
                    </a:lnR>
                    <a:lnT>
                      <a:noFill/>
                    </a:lnT>
                    <a:lnB>
                      <a:noFill/>
                    </a:lnB>
                    <a:lnTlToBr>
                      <a:noFill/>
                    </a:lnTlToBr>
                    <a:lnBlToTr>
                      <a:noFill/>
                    </a:lnBlToTr>
                    <a:no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a:noFill/>
                    </a:lnL>
                    <a:lnR cap="flat">
                      <a:noFill/>
                    </a:lnR>
                    <a:lnT>
                      <a:noFill/>
                    </a:lnT>
                    <a:lnB>
                      <a:noFill/>
                    </a:lnB>
                    <a:lnTlToBr>
                      <a:noFill/>
                    </a:lnTlToBr>
                    <a:lnBlToTr>
                      <a:noFill/>
                    </a:lnBlToTr>
                    <a:no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anchor="ctr" horzOverflow="overflow">
                    <a:lnL>
                      <a:noFill/>
                    </a:lnL>
                    <a:lnR cap="flat">
                      <a:noFill/>
                    </a:lnR>
                    <a:lnT>
                      <a:noFill/>
                    </a:lnT>
                    <a:lnB cap="flat">
                      <a:noFill/>
                    </a:lnB>
                    <a:lnTlToBr>
                      <a:noFill/>
                    </a:lnTlToBr>
                    <a:lnBlToTr>
                      <a:noFill/>
                    </a:lnBlToTr>
                    <a:noFill/>
                  </a:tcPr>
                </a:tc>
              </a:tr>
            </a:tbl>
          </a:graphicData>
        </a:graphic>
      </p:graphicFrame>
      <p:pic>
        <p:nvPicPr>
          <p:cNvPr id="34834" name="Picture 115" descr="brain_struc_stroke"/>
          <p:cNvPicPr>
            <a:picLocks noChangeAspect="1" noChangeArrowheads="1"/>
          </p:cNvPicPr>
          <p:nvPr/>
        </p:nvPicPr>
        <p:blipFill>
          <a:blip r:embed="rId3" cstate="print"/>
          <a:srcRect/>
          <a:stretch>
            <a:fillRect/>
          </a:stretch>
        </p:blipFill>
        <p:spPr bwMode="auto">
          <a:xfrm>
            <a:off x="560388" y="1600200"/>
            <a:ext cx="8153400" cy="3962400"/>
          </a:xfrm>
          <a:prstGeom prst="rect">
            <a:avLst/>
          </a:prstGeom>
          <a:noFill/>
          <a:ln w="9525">
            <a:noFill/>
            <a:miter lim="800000"/>
            <a:headEnd/>
            <a:tailEnd/>
          </a:ln>
        </p:spPr>
      </p:pic>
      <p:sp>
        <p:nvSpPr>
          <p:cNvPr id="34835" name="TextBox 3"/>
          <p:cNvSpPr txBox="1">
            <a:spLocks noChangeArrowheads="1"/>
          </p:cNvSpPr>
          <p:nvPr/>
        </p:nvSpPr>
        <p:spPr bwMode="auto">
          <a:xfrm>
            <a:off x="533400" y="6248400"/>
            <a:ext cx="8174038" cy="369888"/>
          </a:xfrm>
          <a:prstGeom prst="rect">
            <a:avLst/>
          </a:prstGeom>
          <a:noFill/>
          <a:ln w="9525">
            <a:noFill/>
            <a:miter lim="800000"/>
            <a:headEnd/>
            <a:tailEnd/>
          </a:ln>
        </p:spPr>
        <p:txBody>
          <a:bodyPr wrap="none">
            <a:spAutoFit/>
          </a:bodyPr>
          <a:lstStyle/>
          <a:p>
            <a:r>
              <a:rPr lang="en-US"/>
              <a:t>Blue: Anterior  Cerebral   Purple:  Middle  Cerebral   Green:  Posterior Cerebral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p:txBody>
          <a:bodyPr/>
          <a:lstStyle/>
          <a:p>
            <a:pPr eaLnBrk="1" hangingPunct="1"/>
            <a:r>
              <a:rPr lang="en-US" sz="4000" smtClean="0"/>
              <a:t>Three Cerebral Arteries</a:t>
            </a:r>
          </a:p>
        </p:txBody>
      </p:sp>
      <p:sp>
        <p:nvSpPr>
          <p:cNvPr id="36866" name="Rectangle 3"/>
          <p:cNvSpPr>
            <a:spLocks noGrp="1"/>
          </p:cNvSpPr>
          <p:nvPr>
            <p:ph type="body" idx="1"/>
          </p:nvPr>
        </p:nvSpPr>
        <p:spPr/>
        <p:txBody>
          <a:bodyPr/>
          <a:lstStyle/>
          <a:p>
            <a:pPr eaLnBrk="1" hangingPunct="1">
              <a:lnSpc>
                <a:spcPct val="90000"/>
              </a:lnSpc>
            </a:pPr>
            <a:endParaRPr lang="en-US" sz="3600" smtClean="0"/>
          </a:p>
          <a:p>
            <a:pPr eaLnBrk="1" hangingPunct="1">
              <a:lnSpc>
                <a:spcPct val="90000"/>
              </a:lnSpc>
            </a:pPr>
            <a:r>
              <a:rPr lang="en-US" sz="3600" smtClean="0"/>
              <a:t>Anterior Cerebral Artery</a:t>
            </a:r>
          </a:p>
          <a:p>
            <a:pPr eaLnBrk="1" hangingPunct="1">
              <a:lnSpc>
                <a:spcPct val="90000"/>
              </a:lnSpc>
            </a:pPr>
            <a:endParaRPr lang="en-US" sz="3600" smtClean="0"/>
          </a:p>
          <a:p>
            <a:pPr eaLnBrk="1" hangingPunct="1">
              <a:lnSpc>
                <a:spcPct val="90000"/>
              </a:lnSpc>
            </a:pPr>
            <a:r>
              <a:rPr lang="en-US" sz="3600" smtClean="0"/>
              <a:t>Middle Cerebral Artery</a:t>
            </a:r>
          </a:p>
          <a:p>
            <a:pPr eaLnBrk="1" hangingPunct="1">
              <a:lnSpc>
                <a:spcPct val="90000"/>
              </a:lnSpc>
            </a:pPr>
            <a:endParaRPr lang="en-US" sz="3600" smtClean="0"/>
          </a:p>
          <a:p>
            <a:pPr eaLnBrk="1" hangingPunct="1">
              <a:lnSpc>
                <a:spcPct val="90000"/>
              </a:lnSpc>
            </a:pPr>
            <a:r>
              <a:rPr lang="en-US" sz="3600" smtClean="0"/>
              <a:t>Posterior Cerebral Artery</a:t>
            </a:r>
          </a:p>
          <a:p>
            <a:pPr eaLnBrk="1" hangingPunct="1">
              <a:lnSpc>
                <a:spcPct val="90000"/>
              </a:lnSpc>
            </a:pPr>
            <a:endParaRPr lang="en-US" sz="36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t>Anterior Cerebral Artery</a:t>
            </a:r>
          </a:p>
        </p:txBody>
      </p:sp>
      <p:sp>
        <p:nvSpPr>
          <p:cNvPr id="37890" name="Content Placeholder 2"/>
          <p:cNvSpPr>
            <a:spLocks noGrp="1"/>
          </p:cNvSpPr>
          <p:nvPr>
            <p:ph idx="1"/>
          </p:nvPr>
        </p:nvSpPr>
        <p:spPr/>
        <p:txBody>
          <a:bodyPr/>
          <a:lstStyle/>
          <a:p>
            <a:r>
              <a:rPr lang="en-US" smtClean="0"/>
              <a:t>Branches off the internal carotid artery.</a:t>
            </a:r>
          </a:p>
          <a:p>
            <a:r>
              <a:rPr lang="en-US" smtClean="0"/>
              <a:t>Supplies both the anterior and medial portions of the frontal and parietal lobes.</a:t>
            </a:r>
          </a:p>
          <a:p>
            <a:r>
              <a:rPr lang="en-US" smtClean="0"/>
              <a:t>Least common area affected by strokes.</a:t>
            </a:r>
          </a:p>
          <a:p>
            <a:r>
              <a:rPr lang="en-US" smtClean="0"/>
              <a:t>Classic signs of an Anterior Cerebral Artery stroke include opposite leg weakness and sensory loss  (Tocco, S., 2011).</a:t>
            </a:r>
          </a:p>
          <a:p>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mtClean="0"/>
              <a:t>Middle Cerebral Artery</a:t>
            </a:r>
          </a:p>
        </p:txBody>
      </p:sp>
      <p:sp>
        <p:nvSpPr>
          <p:cNvPr id="38914" name="Content Placeholder 2"/>
          <p:cNvSpPr>
            <a:spLocks noGrp="1"/>
          </p:cNvSpPr>
          <p:nvPr>
            <p:ph idx="1"/>
          </p:nvPr>
        </p:nvSpPr>
        <p:spPr/>
        <p:txBody>
          <a:bodyPr/>
          <a:lstStyle/>
          <a:p>
            <a:r>
              <a:rPr lang="en-US" sz="2800" smtClean="0"/>
              <a:t>Branching off the internal carotid artery.</a:t>
            </a:r>
          </a:p>
          <a:p>
            <a:r>
              <a:rPr lang="en-US" sz="2800" smtClean="0"/>
              <a:t>Largest vessel and the most common site for cerebral occlusion.  </a:t>
            </a:r>
          </a:p>
          <a:p>
            <a:r>
              <a:rPr lang="en-US" sz="2800" smtClean="0"/>
              <a:t>Supplies the frontal, temporal, and parietal lobes.</a:t>
            </a:r>
          </a:p>
          <a:p>
            <a:r>
              <a:rPr lang="en-US" sz="2800" smtClean="0"/>
              <a:t>Also, feeds deeper internal structures like the basal ganglia and internal capsule.  </a:t>
            </a:r>
          </a:p>
          <a:p>
            <a:r>
              <a:rPr lang="en-US" sz="2800" smtClean="0"/>
              <a:t>Classic signs include facial asymmetry, arm weakness, speech deficits, hemiplegia, and contralateral sensory loss (Tocco, S., 2011).</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Right vs  Left Hemisphere Stroke</a:t>
            </a:r>
          </a:p>
        </p:txBody>
      </p:sp>
      <p:sp>
        <p:nvSpPr>
          <p:cNvPr id="39938" name="Content Placeholder 2"/>
          <p:cNvSpPr>
            <a:spLocks noGrp="1"/>
          </p:cNvSpPr>
          <p:nvPr>
            <p:ph idx="1"/>
          </p:nvPr>
        </p:nvSpPr>
        <p:spPr/>
        <p:txBody>
          <a:bodyPr/>
          <a:lstStyle/>
          <a:p>
            <a:r>
              <a:rPr lang="en-US" sz="3600" smtClean="0"/>
              <a:t>Left (or dominant) brain hemisphere can affect both expressive and receptive aphasia.</a:t>
            </a:r>
          </a:p>
          <a:p>
            <a:endParaRPr lang="en-US" sz="3600" smtClean="0"/>
          </a:p>
          <a:p>
            <a:r>
              <a:rPr lang="en-US" sz="3600" smtClean="0"/>
              <a:t>Right (or non-dominant) brain hemisphere can show signs of unilateral neglect (Tocco, S., 2011).</a:t>
            </a:r>
          </a:p>
          <a:p>
            <a:endParaRPr lang="en-US" sz="36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t>Posterior Cerebral Artery</a:t>
            </a:r>
          </a:p>
        </p:txBody>
      </p:sp>
      <p:sp>
        <p:nvSpPr>
          <p:cNvPr id="40962" name="Content Placeholder 2"/>
          <p:cNvSpPr>
            <a:spLocks noGrp="1"/>
          </p:cNvSpPr>
          <p:nvPr>
            <p:ph idx="1"/>
          </p:nvPr>
        </p:nvSpPr>
        <p:spPr/>
        <p:txBody>
          <a:bodyPr/>
          <a:lstStyle/>
          <a:p>
            <a:endParaRPr lang="en-US" smtClean="0"/>
          </a:p>
          <a:p>
            <a:r>
              <a:rPr lang="en-US" smtClean="0"/>
              <a:t>Branches from the top of the basilar artery.</a:t>
            </a:r>
          </a:p>
          <a:p>
            <a:r>
              <a:rPr lang="en-US" smtClean="0"/>
              <a:t>Supplies the medial occipital lobe and inferior and medial temporal lobes.</a:t>
            </a:r>
          </a:p>
          <a:p>
            <a:r>
              <a:rPr lang="en-US" smtClean="0"/>
              <a:t>Classic signs include visual deficits and homonymous hemianopia which is a visual field defect involving seeing only the two right halves or the two left halves of both eyes (Tocco, S., 2011).</a:t>
            </a:r>
          </a:p>
          <a:p>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endParaRPr lang="en-US" smtClean="0"/>
          </a:p>
        </p:txBody>
      </p:sp>
      <p:sp>
        <p:nvSpPr>
          <p:cNvPr id="41986" name="Content Placeholder 2"/>
          <p:cNvSpPr>
            <a:spLocks noGrp="1"/>
          </p:cNvSpPr>
          <p:nvPr>
            <p:ph idx="1"/>
          </p:nvPr>
        </p:nvSpPr>
        <p:spPr/>
        <p:txBody>
          <a:bodyPr/>
          <a:lstStyle/>
          <a:p>
            <a:endParaRPr lang="en-US" smtClean="0"/>
          </a:p>
        </p:txBody>
      </p:sp>
      <p:pic>
        <p:nvPicPr>
          <p:cNvPr id="41987" name="Picture 2"/>
          <p:cNvPicPr>
            <a:picLocks noChangeAspect="1" noChangeArrowheads="1"/>
          </p:cNvPicPr>
          <p:nvPr/>
        </p:nvPicPr>
        <p:blipFill>
          <a:blip r:embed="rId3" cstate="print"/>
          <a:srcRect/>
          <a:stretch>
            <a:fillRect/>
          </a:stretch>
        </p:blipFill>
        <p:spPr bwMode="auto">
          <a:xfrm>
            <a:off x="6350" y="-685800"/>
            <a:ext cx="9144000" cy="6477000"/>
          </a:xfrm>
          <a:prstGeom prst="rect">
            <a:avLst/>
          </a:prstGeom>
          <a:noFill/>
          <a:ln w="9525">
            <a:noFill/>
            <a:miter lim="800000"/>
            <a:headEnd/>
            <a:tailEnd/>
          </a:ln>
        </p:spPr>
      </p:pic>
      <p:sp>
        <p:nvSpPr>
          <p:cNvPr id="41988" name="TextBox 4"/>
          <p:cNvSpPr txBox="1">
            <a:spLocks noChangeArrowheads="1"/>
          </p:cNvSpPr>
          <p:nvPr/>
        </p:nvSpPr>
        <p:spPr bwMode="auto">
          <a:xfrm>
            <a:off x="457200" y="5791200"/>
            <a:ext cx="1800225" cy="369888"/>
          </a:xfrm>
          <a:prstGeom prst="rect">
            <a:avLst/>
          </a:prstGeom>
          <a:noFill/>
          <a:ln w="9525">
            <a:noFill/>
            <a:miter lim="800000"/>
            <a:headEnd/>
            <a:tailEnd/>
          </a:ln>
        </p:spPr>
        <p:txBody>
          <a:bodyPr wrap="none">
            <a:spAutoFit/>
          </a:bodyPr>
          <a:lstStyle/>
          <a:p>
            <a:r>
              <a:rPr lang="en-US"/>
              <a:t>Google images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t>Case Study of Mr. CVA</a:t>
            </a:r>
          </a:p>
        </p:txBody>
      </p:sp>
      <p:sp>
        <p:nvSpPr>
          <p:cNvPr id="3" name="Content Placeholder 2"/>
          <p:cNvSpPr>
            <a:spLocks noGrp="1"/>
          </p:cNvSpPr>
          <p:nvPr>
            <p:ph idx="1"/>
          </p:nvPr>
        </p:nvSpPr>
        <p:spPr/>
        <p:txBody>
          <a:bodyPr/>
          <a:lstStyle/>
          <a:p>
            <a:pPr marL="0" indent="0">
              <a:buFont typeface="Arial" charset="0"/>
              <a:buNone/>
              <a:defRPr/>
            </a:pPr>
            <a:r>
              <a:rPr lang="en-US" dirty="0" smtClean="0"/>
              <a:t>Recap Mr. CVA’s symptoms:</a:t>
            </a:r>
          </a:p>
          <a:p>
            <a:pPr marL="0" indent="0">
              <a:buFont typeface="Arial" charset="0"/>
              <a:buNone/>
              <a:defRPr/>
            </a:pPr>
            <a:endParaRPr lang="en-US" dirty="0" smtClean="0"/>
          </a:p>
          <a:p>
            <a:pPr lvl="2">
              <a:defRPr/>
            </a:pPr>
            <a:r>
              <a:rPr lang="en-US" dirty="0"/>
              <a:t>Facial </a:t>
            </a:r>
            <a:r>
              <a:rPr lang="en-US" dirty="0" smtClean="0"/>
              <a:t>asymmetry.</a:t>
            </a:r>
          </a:p>
          <a:p>
            <a:pPr lvl="2">
              <a:defRPr/>
            </a:pPr>
            <a:r>
              <a:rPr lang="en-US" dirty="0"/>
              <a:t>Paralysis and loss of sensation on the right side of his face and arm. </a:t>
            </a:r>
            <a:endParaRPr lang="en-US" dirty="0" smtClean="0"/>
          </a:p>
          <a:p>
            <a:pPr lvl="2">
              <a:defRPr/>
            </a:pPr>
            <a:r>
              <a:rPr lang="en-US" dirty="0"/>
              <a:t>Inability to  answer questions asked of him even though he was able to understand what was asked of him.</a:t>
            </a:r>
          </a:p>
          <a:p>
            <a:pPr lvl="2">
              <a:defRPr/>
            </a:pPr>
            <a:r>
              <a:rPr lang="en-US" dirty="0" smtClean="0"/>
              <a:t>Able </a:t>
            </a:r>
            <a:r>
              <a:rPr lang="en-US" dirty="0"/>
              <a:t>to write down his responses much more easily than trying to speak those same answers.         </a:t>
            </a:r>
          </a:p>
          <a:p>
            <a:pPr lvl="2">
              <a:defRPr/>
            </a:pPr>
            <a:endParaRPr lang="en-US" dirty="0"/>
          </a:p>
          <a:p>
            <a:pPr lvl="2">
              <a:defRPr/>
            </a:pPr>
            <a:endParaRPr lang="en-US" dirty="0" smtClean="0"/>
          </a:p>
          <a:p>
            <a:pPr marL="0" indent="0">
              <a:buFont typeface="Arial" charset="0"/>
              <a:buNone/>
              <a:defRPr/>
            </a:pPr>
            <a:r>
              <a:rPr lang="en-US" dirty="0"/>
              <a:t>	</a:t>
            </a: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smtClean="0"/>
              <a:t>Stroke</a:t>
            </a:r>
          </a:p>
        </p:txBody>
      </p:sp>
      <p:sp>
        <p:nvSpPr>
          <p:cNvPr id="17410" name="Content Placeholder 2"/>
          <p:cNvSpPr>
            <a:spLocks noGrp="1"/>
          </p:cNvSpPr>
          <p:nvPr>
            <p:ph idx="1"/>
          </p:nvPr>
        </p:nvSpPr>
        <p:spPr>
          <a:xfrm>
            <a:off x="381000" y="1981200"/>
            <a:ext cx="8305800" cy="4114800"/>
          </a:xfrm>
        </p:spPr>
        <p:txBody>
          <a:bodyPr/>
          <a:lstStyle/>
          <a:p>
            <a:pPr eaLnBrk="1" hangingPunct="1">
              <a:lnSpc>
                <a:spcPct val="70000"/>
              </a:lnSpc>
              <a:defRPr/>
            </a:pPr>
            <a:r>
              <a:rPr lang="en-US" sz="2500" dirty="0" smtClean="0"/>
              <a:t>“</a:t>
            </a:r>
            <a:r>
              <a:rPr lang="en-US" sz="2800" dirty="0" smtClean="0"/>
              <a:t>In the United States, approximately 700,000 strokes happen each year, most of which are caused by a blockage in a blood vessel.  Strokes can cause long-lasting disability or even death”(</a:t>
            </a:r>
            <a:r>
              <a:rPr lang="en-US" sz="2800" dirty="0" err="1" smtClean="0"/>
              <a:t>Caplan</a:t>
            </a:r>
            <a:r>
              <a:rPr lang="en-US" sz="2800" dirty="0" smtClean="0"/>
              <a:t>, 2010).</a:t>
            </a:r>
          </a:p>
          <a:p>
            <a:pPr eaLnBrk="1" hangingPunct="1">
              <a:lnSpc>
                <a:spcPct val="70000"/>
              </a:lnSpc>
              <a:buFont typeface="Arial" charset="0"/>
              <a:buNone/>
              <a:defRPr/>
            </a:pPr>
            <a:endParaRPr lang="en-US" sz="2800" dirty="0" smtClean="0"/>
          </a:p>
          <a:p>
            <a:pPr eaLnBrk="1" hangingPunct="1">
              <a:lnSpc>
                <a:spcPct val="70000"/>
              </a:lnSpc>
              <a:defRPr/>
            </a:pPr>
            <a:r>
              <a:rPr lang="en-US" sz="2800" dirty="0" smtClean="0"/>
              <a:t>As Advanced Practice Nurses, it is essential to have knowledge of this disorder and recognize early signs and symptoms of stroke.</a:t>
            </a:r>
          </a:p>
          <a:p>
            <a:pPr marL="0" indent="0" eaLnBrk="1" hangingPunct="1">
              <a:lnSpc>
                <a:spcPct val="70000"/>
              </a:lnSpc>
              <a:buFont typeface="Arial" charset="0"/>
              <a:buNone/>
              <a:defRPr/>
            </a:pPr>
            <a:endParaRPr lang="en-US" sz="2800" dirty="0"/>
          </a:p>
          <a:p>
            <a:pPr eaLnBrk="1" hangingPunct="1">
              <a:lnSpc>
                <a:spcPct val="70000"/>
              </a:lnSpc>
              <a:defRPr/>
            </a:pPr>
            <a:r>
              <a:rPr lang="en-US" sz="2800" dirty="0" smtClean="0"/>
              <a:t>Early intervention is key; time is mind.  </a:t>
            </a:r>
            <a:endParaRPr lang="en-US" sz="2800" dirty="0"/>
          </a:p>
          <a:p>
            <a:pPr marL="0" indent="0" eaLnBrk="1" hangingPunct="1">
              <a:lnSpc>
                <a:spcPct val="70000"/>
              </a:lnSpc>
              <a:buFont typeface="Arial" charset="0"/>
              <a:buNone/>
              <a:defRPr/>
            </a:pPr>
            <a:endParaRPr lang="en-US"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mtClean="0"/>
              <a:t>Test Your Knowledge</a:t>
            </a:r>
          </a:p>
        </p:txBody>
      </p:sp>
      <p:sp>
        <p:nvSpPr>
          <p:cNvPr id="5" name="Rectangle 4"/>
          <p:cNvSpPr/>
          <p:nvPr/>
        </p:nvSpPr>
        <p:spPr>
          <a:xfrm>
            <a:off x="533400" y="4114800"/>
            <a:ext cx="25146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FFFFFF"/>
                </a:solidFill>
              </a:rPr>
              <a:t>Anterior</a:t>
            </a:r>
          </a:p>
          <a:p>
            <a:pPr algn="ctr">
              <a:defRPr/>
            </a:pPr>
            <a:r>
              <a:rPr lang="en-US" sz="2400" dirty="0">
                <a:solidFill>
                  <a:srgbClr val="FFFFFF"/>
                </a:solidFill>
              </a:rPr>
              <a:t>Possibly. Need  more information.</a:t>
            </a:r>
          </a:p>
        </p:txBody>
      </p:sp>
      <p:sp>
        <p:nvSpPr>
          <p:cNvPr id="6" name="Rectangle 5"/>
          <p:cNvSpPr/>
          <p:nvPr/>
        </p:nvSpPr>
        <p:spPr>
          <a:xfrm>
            <a:off x="3276600" y="4114800"/>
            <a:ext cx="25146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FFFFFF"/>
                </a:solidFill>
              </a:rPr>
              <a:t>Middle</a:t>
            </a:r>
          </a:p>
          <a:p>
            <a:pPr algn="ctr">
              <a:defRPr/>
            </a:pPr>
            <a:r>
              <a:rPr lang="en-US" sz="2400" dirty="0">
                <a:solidFill>
                  <a:srgbClr val="FFFFFF"/>
                </a:solidFill>
              </a:rPr>
              <a:t>Correct!  Facial asymmetry, arm weakness, &amp; speech.  </a:t>
            </a:r>
          </a:p>
        </p:txBody>
      </p:sp>
      <p:sp>
        <p:nvSpPr>
          <p:cNvPr id="7" name="Rectangle 6"/>
          <p:cNvSpPr/>
          <p:nvPr/>
        </p:nvSpPr>
        <p:spPr>
          <a:xfrm>
            <a:off x="6019800" y="4114800"/>
            <a:ext cx="25146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FFFFFF"/>
                </a:solidFill>
              </a:rPr>
              <a:t>Posterior </a:t>
            </a:r>
          </a:p>
          <a:p>
            <a:pPr algn="ctr">
              <a:defRPr/>
            </a:pPr>
            <a:r>
              <a:rPr lang="en-US" sz="2400" dirty="0">
                <a:solidFill>
                  <a:srgbClr val="FFFFFF"/>
                </a:solidFill>
              </a:rPr>
              <a:t>No, visual deficits not listed. </a:t>
            </a:r>
          </a:p>
        </p:txBody>
      </p:sp>
      <p:sp>
        <p:nvSpPr>
          <p:cNvPr id="45061" name="Content Placeholder 2"/>
          <p:cNvSpPr>
            <a:spLocks noGrp="1"/>
          </p:cNvSpPr>
          <p:nvPr>
            <p:ph idx="1"/>
          </p:nvPr>
        </p:nvSpPr>
        <p:spPr>
          <a:xfrm>
            <a:off x="457200" y="1600200"/>
            <a:ext cx="8229600" cy="2819400"/>
          </a:xfrm>
        </p:spPr>
        <p:txBody>
          <a:bodyPr/>
          <a:lstStyle/>
          <a:p>
            <a:pPr eaLnBrk="1" hangingPunct="1"/>
            <a:r>
              <a:rPr lang="en-US" smtClean="0"/>
              <a:t>Based on Mr. Cva’s symptoms, what area of the brain was compromised by the stroke?</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smtClean="0"/>
              <a:t>ACT FAST </a:t>
            </a:r>
          </a:p>
        </p:txBody>
      </p:sp>
      <p:sp>
        <p:nvSpPr>
          <p:cNvPr id="46082" name="Content Placeholder 2"/>
          <p:cNvSpPr>
            <a:spLocks noGrp="1"/>
          </p:cNvSpPr>
          <p:nvPr>
            <p:ph idx="1"/>
          </p:nvPr>
        </p:nvSpPr>
        <p:spPr/>
        <p:txBody>
          <a:bodyPr/>
          <a:lstStyle/>
          <a:p>
            <a:pPr eaLnBrk="1" hangingPunct="1"/>
            <a:r>
              <a:rPr lang="en-US" sz="2800" b="1" smtClean="0"/>
              <a:t>Time is Mind</a:t>
            </a:r>
            <a:endParaRPr lang="en-US" sz="2800" smtClean="0"/>
          </a:p>
          <a:p>
            <a:pPr eaLnBrk="1" hangingPunct="1"/>
            <a:r>
              <a:rPr lang="en-US" sz="2800" smtClean="0"/>
              <a:t>As Advanced Practice Nurses, it is essential to recognize early signs and symptoms of stroke.  </a:t>
            </a:r>
          </a:p>
          <a:p>
            <a:pPr eaLnBrk="1" hangingPunct="1"/>
            <a:r>
              <a:rPr lang="en-US" sz="2800" smtClean="0"/>
              <a:t>It is important to obtain a timely detailed history, determining the onset of symptoms, and focusing on possible risk factors because time is mind.  </a:t>
            </a:r>
          </a:p>
          <a:p>
            <a:pPr eaLnBrk="1" hangingPunct="1"/>
            <a:r>
              <a:rPr lang="en-US" sz="2800" smtClean="0"/>
              <a:t>Educate patients of the signs and symptoms and emphasize the importance of seeking medication attention within the first three hours of onset.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mtClean="0"/>
              <a:t>Test Your Knowledge</a:t>
            </a:r>
          </a:p>
        </p:txBody>
      </p:sp>
      <p:sp>
        <p:nvSpPr>
          <p:cNvPr id="5" name="Rectangle 4"/>
          <p:cNvSpPr/>
          <p:nvPr/>
        </p:nvSpPr>
        <p:spPr>
          <a:xfrm>
            <a:off x="533400" y="4572000"/>
            <a:ext cx="25146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FFFFFF"/>
                </a:solidFill>
              </a:rPr>
              <a:t>FACE </a:t>
            </a:r>
          </a:p>
          <a:p>
            <a:pPr algn="ctr">
              <a:defRPr/>
            </a:pPr>
            <a:r>
              <a:rPr lang="en-US" sz="2000" dirty="0">
                <a:solidFill>
                  <a:srgbClr val="FFFFFF"/>
                </a:solidFill>
              </a:rPr>
              <a:t>Nope, this is a mnemonic used to remember musical notes</a:t>
            </a:r>
            <a:r>
              <a:rPr lang="en-US" sz="2400" dirty="0">
                <a:solidFill>
                  <a:srgbClr val="FFFFFF"/>
                </a:solidFill>
              </a:rPr>
              <a:t>  </a:t>
            </a:r>
          </a:p>
        </p:txBody>
      </p:sp>
      <p:sp>
        <p:nvSpPr>
          <p:cNvPr id="6" name="Rectangle 5"/>
          <p:cNvSpPr/>
          <p:nvPr/>
        </p:nvSpPr>
        <p:spPr>
          <a:xfrm>
            <a:off x="3276600" y="4572000"/>
            <a:ext cx="25146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FFFFFF"/>
                </a:solidFill>
              </a:rPr>
              <a:t>HELLP </a:t>
            </a:r>
          </a:p>
          <a:p>
            <a:pPr algn="ctr">
              <a:defRPr/>
            </a:pPr>
            <a:r>
              <a:rPr lang="en-US" sz="2000" dirty="0">
                <a:solidFill>
                  <a:srgbClr val="FFFFFF"/>
                </a:solidFill>
              </a:rPr>
              <a:t>Nope, this is a syndrome in which hemolytic and low platelets occurs</a:t>
            </a:r>
          </a:p>
        </p:txBody>
      </p:sp>
      <p:sp>
        <p:nvSpPr>
          <p:cNvPr id="7" name="Rectangle 6"/>
          <p:cNvSpPr/>
          <p:nvPr/>
        </p:nvSpPr>
        <p:spPr>
          <a:xfrm>
            <a:off x="6019800" y="4572000"/>
            <a:ext cx="25146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rgbClr val="FFFFFF"/>
                </a:solidFill>
              </a:rPr>
              <a:t>FAST </a:t>
            </a:r>
          </a:p>
          <a:p>
            <a:pPr algn="ctr">
              <a:defRPr/>
            </a:pPr>
            <a:r>
              <a:rPr lang="en-US" sz="2000" dirty="0">
                <a:solidFill>
                  <a:srgbClr val="FFFFFF"/>
                </a:solidFill>
              </a:rPr>
              <a:t>Correct!!  Face, Arms, Speech, and Time</a:t>
            </a:r>
            <a:r>
              <a:rPr lang="en-US" sz="2400" dirty="0">
                <a:solidFill>
                  <a:srgbClr val="FFFFFF"/>
                </a:solidFill>
              </a:rPr>
              <a:t> </a:t>
            </a:r>
          </a:p>
        </p:txBody>
      </p:sp>
      <p:sp>
        <p:nvSpPr>
          <p:cNvPr id="47109" name="Content Placeholder 2"/>
          <p:cNvSpPr>
            <a:spLocks noGrp="1"/>
          </p:cNvSpPr>
          <p:nvPr>
            <p:ph idx="1"/>
          </p:nvPr>
        </p:nvSpPr>
        <p:spPr>
          <a:xfrm>
            <a:off x="457200" y="1600200"/>
            <a:ext cx="8229600" cy="2819400"/>
          </a:xfrm>
        </p:spPr>
        <p:txBody>
          <a:bodyPr/>
          <a:lstStyle/>
          <a:p>
            <a:pPr eaLnBrk="1" hangingPunct="1"/>
            <a:r>
              <a:rPr lang="en-US" smtClean="0"/>
              <a:t>What stroke acronym identifies the early warning signs and symptoms?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smtClean="0"/>
              <a:t>Let Us Review</a:t>
            </a:r>
          </a:p>
        </p:txBody>
      </p:sp>
      <p:sp>
        <p:nvSpPr>
          <p:cNvPr id="48130" name="Content Placeholder 2"/>
          <p:cNvSpPr>
            <a:spLocks noGrp="1"/>
          </p:cNvSpPr>
          <p:nvPr>
            <p:ph idx="1"/>
          </p:nvPr>
        </p:nvSpPr>
        <p:spPr/>
        <p:txBody>
          <a:bodyPr/>
          <a:lstStyle/>
          <a:p>
            <a:pPr eaLnBrk="1" hangingPunct="1"/>
            <a:r>
              <a:rPr lang="en-US" sz="2400" smtClean="0"/>
              <a:t>More than 700,000 people suffer from stroke every year in the United States.</a:t>
            </a:r>
          </a:p>
          <a:p>
            <a:pPr eaLnBrk="1" hangingPunct="1"/>
            <a:r>
              <a:rPr lang="en-US" sz="2400" smtClean="0"/>
              <a:t>The brain is extremely sensitive to decreased oxygen levels.  Even the smallest amounts of ischemia can have devastating results for the patient. Cell death occurs rather rapidly through necrosis and apoptosis. </a:t>
            </a:r>
          </a:p>
          <a:p>
            <a:pPr eaLnBrk="1" hangingPunct="1"/>
            <a:r>
              <a:rPr lang="en-US" sz="2400" smtClean="0"/>
              <a:t>The two types of stroke are ischemic and hemorrhagic. </a:t>
            </a:r>
          </a:p>
          <a:p>
            <a:pPr eaLnBrk="1" hangingPunct="1"/>
            <a:r>
              <a:rPr lang="en-US" sz="2400" smtClean="0"/>
              <a:t>There are three cerebral arteries, producing different symptoms.</a:t>
            </a:r>
          </a:p>
          <a:p>
            <a:pPr eaLnBrk="1" hangingPunct="1"/>
            <a:r>
              <a:rPr lang="en-US" sz="2400" smtClean="0"/>
              <a:t>Early signs and symptoms of stroke remember the acronym </a:t>
            </a:r>
            <a:r>
              <a:rPr lang="en-US" sz="2400" smtClean="0">
                <a:solidFill>
                  <a:srgbClr val="FFFF00"/>
                </a:solidFill>
              </a:rPr>
              <a:t>FAST</a:t>
            </a:r>
            <a:r>
              <a:rPr lang="en-US" sz="2400" smtClean="0"/>
              <a:t>:  Face, Arms, Speech, and Time.  </a:t>
            </a:r>
          </a:p>
          <a:p>
            <a:pPr eaLnBrk="1" hangingPunct="1"/>
            <a:r>
              <a:rPr lang="en-US" sz="2400" smtClean="0"/>
              <a:t>ACT FAST, Time is Mind</a:t>
            </a:r>
            <a:r>
              <a:rPr lang="en-US" sz="2800" smtClean="0"/>
              <a:t>.</a:t>
            </a:r>
          </a:p>
          <a:p>
            <a:pPr eaLnBrk="1" hangingPunct="1"/>
            <a:endParaRPr lang="en-US" sz="2400" smtClean="0"/>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smtClean="0"/>
              <a:t>References</a:t>
            </a:r>
          </a:p>
        </p:txBody>
      </p:sp>
      <p:sp>
        <p:nvSpPr>
          <p:cNvPr id="49154" name="Content Placeholder 2"/>
          <p:cNvSpPr>
            <a:spLocks noGrp="1"/>
          </p:cNvSpPr>
          <p:nvPr>
            <p:ph idx="1"/>
          </p:nvPr>
        </p:nvSpPr>
        <p:spPr/>
        <p:txBody>
          <a:bodyPr/>
          <a:lstStyle/>
          <a:p>
            <a:pPr eaLnBrk="1" hangingPunct="1"/>
            <a:r>
              <a:rPr lang="en-US" sz="2000" smtClean="0"/>
              <a:t>Caplin, L. (2010, August 16). </a:t>
            </a:r>
            <a:r>
              <a:rPr lang="en-US" sz="2000" i="1" smtClean="0"/>
              <a:t>UpToDate. </a:t>
            </a:r>
            <a:r>
              <a:rPr lang="en-US" sz="2000" smtClean="0"/>
              <a:t>Patient information: Stroke symptoms and diagnosis (Beyond the Basic).  Retrieved from UpToDate: </a:t>
            </a:r>
            <a:r>
              <a:rPr lang="en-US" sz="2000" u="sng" smtClean="0"/>
              <a:t>http://www.uptodate.com/contents/patient-information-stroke-symptoms-and-diagnosis-beyond-the-basics.</a:t>
            </a:r>
            <a:endParaRPr lang="en-US" sz="2000" smtClean="0"/>
          </a:p>
          <a:p>
            <a:pPr eaLnBrk="1" hangingPunct="1"/>
            <a:r>
              <a:rPr lang="en-US" sz="2000" smtClean="0"/>
              <a:t>Lundbeck Institute. </a:t>
            </a:r>
            <a:r>
              <a:rPr lang="en-US" sz="2000" i="1" smtClean="0"/>
              <a:t>CNS forum</a:t>
            </a:r>
            <a:r>
              <a:rPr lang="en-US" sz="2000" smtClean="0"/>
              <a:t>.  The areas of the brain affected by stroke.  Retrieved by Lundbeck Institute: </a:t>
            </a:r>
            <a:r>
              <a:rPr lang="en-US" sz="2000" u="sng" smtClean="0"/>
              <a:t>http://www.cnsforum.com/imagebank/section/Stroke_AffectedAreas/default.aspx</a:t>
            </a:r>
            <a:r>
              <a:rPr lang="en-US" sz="2000" smtClean="0"/>
              <a:t>.</a:t>
            </a:r>
          </a:p>
          <a:p>
            <a:pPr eaLnBrk="1" hangingPunct="1"/>
            <a:r>
              <a:rPr lang="en-US" sz="2000" smtClean="0"/>
              <a:t>Majid, A., Zamke, D., &amp; Kassab, M. (2011, June 16). </a:t>
            </a:r>
            <a:r>
              <a:rPr lang="en-US" sz="2000" i="1" smtClean="0"/>
              <a:t>UpToDate.</a:t>
            </a:r>
            <a:r>
              <a:rPr lang="en-US" sz="2000" smtClean="0"/>
              <a:t> Pathophysiology of ischemic stroke.  Retrieved from UpToDate: </a:t>
            </a:r>
            <a:r>
              <a:rPr lang="en-US" sz="2000" u="sng" smtClean="0"/>
              <a:t>http://www.uptodate.com/contents/pathophysiology-of-ischemic-stroke</a:t>
            </a:r>
          </a:p>
          <a:p>
            <a:pPr eaLnBrk="1" hangingPunct="1"/>
            <a:r>
              <a:rPr lang="en-US" sz="2000" smtClean="0"/>
              <a:t>Microsoft Office. (2012). </a:t>
            </a:r>
            <a:r>
              <a:rPr lang="en-US" sz="2000" i="1" smtClean="0"/>
              <a:t>Microsoft Office Clip Art.</a:t>
            </a:r>
          </a:p>
          <a:p>
            <a:pPr eaLnBrk="1" hangingPunct="1">
              <a:buFont typeface="Arial" charset="0"/>
              <a:buNone/>
            </a:pPr>
            <a:endParaRPr lang="en-US" sz="20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title"/>
          </p:nvPr>
        </p:nvSpPr>
        <p:spPr/>
        <p:txBody>
          <a:bodyPr/>
          <a:lstStyle/>
          <a:p>
            <a:r>
              <a:rPr lang="en-US" smtClean="0"/>
              <a:t>References Cont. </a:t>
            </a:r>
          </a:p>
        </p:txBody>
      </p:sp>
      <p:sp>
        <p:nvSpPr>
          <p:cNvPr id="50178" name="Rectangle 3"/>
          <p:cNvSpPr>
            <a:spLocks noGrp="1"/>
          </p:cNvSpPr>
          <p:nvPr>
            <p:ph type="body" idx="1"/>
          </p:nvPr>
        </p:nvSpPr>
        <p:spPr/>
        <p:txBody>
          <a:bodyPr/>
          <a:lstStyle/>
          <a:p>
            <a:pPr eaLnBrk="1" hangingPunct="1"/>
            <a:r>
              <a:rPr lang="en-US" sz="2000" smtClean="0"/>
              <a:t>Porth, C. M., &amp; Matfin, G. (2009). </a:t>
            </a:r>
            <a:r>
              <a:rPr lang="en-US" sz="2000" i="1" smtClean="0"/>
              <a:t>Pathophysiology: Concepts of altered health states </a:t>
            </a:r>
            <a:r>
              <a:rPr lang="en-US" sz="2000" smtClean="0"/>
              <a:t>(8th ed.). Philadelphia, PA: Lippincott</a:t>
            </a:r>
          </a:p>
          <a:p>
            <a:pPr eaLnBrk="1" hangingPunct="1">
              <a:buFont typeface="Arial" charset="0"/>
              <a:buNone/>
            </a:pPr>
            <a:r>
              <a:rPr lang="en-US" sz="2000" smtClean="0"/>
              <a:t>     Williams &amp; Wilkins.</a:t>
            </a:r>
          </a:p>
          <a:p>
            <a:pPr eaLnBrk="1" hangingPunct="1"/>
            <a:r>
              <a:rPr lang="en-US" sz="2000" smtClean="0"/>
              <a:t>Tocco, S. (2001).  Identify the vessel, recognize the stroke.  </a:t>
            </a:r>
            <a:r>
              <a:rPr lang="en-US" sz="2000" i="1" smtClean="0"/>
              <a:t>American Nurse Today, 6(9), 8-11.</a:t>
            </a:r>
            <a:endParaRPr lang="en-US" sz="20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By the completion of this lesson, the viewer will be able to:</a:t>
            </a:r>
            <a:endParaRPr lang="en-US" dirty="0"/>
          </a:p>
        </p:txBody>
      </p:sp>
      <p:sp>
        <p:nvSpPr>
          <p:cNvPr id="19458" name="Content Placeholder 2"/>
          <p:cNvSpPr>
            <a:spLocks noGrp="1"/>
          </p:cNvSpPr>
          <p:nvPr>
            <p:ph idx="1"/>
          </p:nvPr>
        </p:nvSpPr>
        <p:spPr/>
        <p:txBody>
          <a:bodyPr/>
          <a:lstStyle/>
          <a:p>
            <a:pPr eaLnBrk="1" hangingPunct="1"/>
            <a:endParaRPr lang="en-US" smtClean="0"/>
          </a:p>
          <a:p>
            <a:pPr eaLnBrk="1" hangingPunct="1"/>
            <a:r>
              <a:rPr lang="en-US" smtClean="0"/>
              <a:t>Name the two types of strokes.</a:t>
            </a:r>
          </a:p>
          <a:p>
            <a:pPr eaLnBrk="1" hangingPunct="1"/>
            <a:r>
              <a:rPr lang="en-US" smtClean="0"/>
              <a:t>Recognize the common signs and symptoms of stroke.</a:t>
            </a:r>
          </a:p>
          <a:p>
            <a:pPr eaLnBrk="1" hangingPunct="1"/>
            <a:r>
              <a:rPr lang="en-US" smtClean="0"/>
              <a:t>Describe the pathophysiology behind the symptoms exhibited by the patient experiencing a stroke.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mtClean="0"/>
              <a:t>Case Study of Mr. CVA</a:t>
            </a:r>
          </a:p>
        </p:txBody>
      </p:sp>
      <p:sp>
        <p:nvSpPr>
          <p:cNvPr id="21506" name="Content Placeholder 2"/>
          <p:cNvSpPr>
            <a:spLocks noGrp="1"/>
          </p:cNvSpPr>
          <p:nvPr>
            <p:ph idx="1"/>
          </p:nvPr>
        </p:nvSpPr>
        <p:spPr/>
        <p:txBody>
          <a:bodyPr/>
          <a:lstStyle/>
          <a:p>
            <a:pPr eaLnBrk="1" hangingPunct="1"/>
            <a:r>
              <a:rPr lang="en-US" sz="2800" smtClean="0"/>
              <a:t>Mr. CVA, a 76 year old man presented to the emergency room via ambulance after allegedly falling to the floor.  His son stated that he had been complaining of a severe headache the day prior.  The son noticed his unsteady gait prior to the fall and he appeared confused.  It was determined after initial testing that Mr. Cva had ischemic stroke.   </a:t>
            </a:r>
          </a:p>
        </p:txBody>
      </p:sp>
      <p:pic>
        <p:nvPicPr>
          <p:cNvPr id="21507" name="Picture 3" descr="C:\Users\The Lehrers\AppData\Local\Microsoft\Windows\Temporary Internet Files\Content.IE5\6WUSUC5A\MC900198489[2].wmf"/>
          <p:cNvPicPr>
            <a:picLocks noChangeAspect="1" noChangeArrowheads="1"/>
          </p:cNvPicPr>
          <p:nvPr/>
        </p:nvPicPr>
        <p:blipFill>
          <a:blip r:embed="rId2" cstate="print"/>
          <a:srcRect/>
          <a:stretch>
            <a:fillRect/>
          </a:stretch>
        </p:blipFill>
        <p:spPr bwMode="auto">
          <a:xfrm>
            <a:off x="5867400" y="4724400"/>
            <a:ext cx="2382838" cy="1593850"/>
          </a:xfrm>
          <a:prstGeom prst="rect">
            <a:avLst/>
          </a:prstGeom>
          <a:noFill/>
          <a:ln w="9525">
            <a:noFill/>
            <a:miter lim="800000"/>
            <a:headEnd/>
            <a:tailEnd/>
          </a:ln>
        </p:spPr>
      </p:pic>
      <p:sp>
        <p:nvSpPr>
          <p:cNvPr id="21508" name="Text Box 5"/>
          <p:cNvSpPr txBox="1">
            <a:spLocks noChangeArrowheads="1"/>
          </p:cNvSpPr>
          <p:nvPr/>
        </p:nvSpPr>
        <p:spPr bwMode="auto">
          <a:xfrm>
            <a:off x="6994525" y="6284913"/>
            <a:ext cx="1924050" cy="366712"/>
          </a:xfrm>
          <a:prstGeom prst="rect">
            <a:avLst/>
          </a:prstGeom>
          <a:noFill/>
          <a:ln w="9525">
            <a:noFill/>
            <a:miter lim="800000"/>
            <a:headEnd/>
            <a:tailEnd/>
          </a:ln>
        </p:spPr>
        <p:txBody>
          <a:bodyPr wrap="none">
            <a:spAutoFit/>
          </a:bodyPr>
          <a:lstStyle/>
          <a:p>
            <a:r>
              <a:rPr lang="en-US"/>
              <a:t>Microsoft Clip Art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t>The two types of strokes</a:t>
            </a:r>
          </a:p>
        </p:txBody>
      </p:sp>
      <p:sp>
        <p:nvSpPr>
          <p:cNvPr id="22530" name="Content Placeholder 2"/>
          <p:cNvSpPr>
            <a:spLocks noGrp="1"/>
          </p:cNvSpPr>
          <p:nvPr>
            <p:ph idx="1"/>
          </p:nvPr>
        </p:nvSpPr>
        <p:spPr/>
        <p:txBody>
          <a:bodyPr/>
          <a:lstStyle/>
          <a:p>
            <a:pPr eaLnBrk="1" hangingPunct="1">
              <a:lnSpc>
                <a:spcPct val="80000"/>
              </a:lnSpc>
            </a:pPr>
            <a:r>
              <a:rPr lang="en-US" sz="2800" smtClean="0"/>
              <a:t>The two types: ischemic and hemorrhagic strokes. “Stroke is an acute focal neurologic deficit due to a disturbance in the blood vessels supplying the brain”(Porth, p.1318).   </a:t>
            </a:r>
          </a:p>
          <a:p>
            <a:pPr eaLnBrk="1" hangingPunct="1">
              <a:lnSpc>
                <a:spcPct val="80000"/>
              </a:lnSpc>
              <a:buFont typeface="Arial" charset="0"/>
              <a:buNone/>
            </a:pPr>
            <a:endParaRPr lang="en-US" sz="2800" smtClean="0"/>
          </a:p>
        </p:txBody>
      </p:sp>
      <p:pic>
        <p:nvPicPr>
          <p:cNvPr id="22531" name="Picture 4" descr="MP900385807[1]"/>
          <p:cNvPicPr>
            <a:picLocks noChangeAspect="1" noChangeArrowheads="1"/>
          </p:cNvPicPr>
          <p:nvPr/>
        </p:nvPicPr>
        <p:blipFill>
          <a:blip r:embed="rId3" cstate="print"/>
          <a:srcRect/>
          <a:stretch>
            <a:fillRect/>
          </a:stretch>
        </p:blipFill>
        <p:spPr bwMode="auto">
          <a:xfrm>
            <a:off x="2057400" y="3124200"/>
            <a:ext cx="5029200" cy="3592513"/>
          </a:xfrm>
          <a:prstGeom prst="rect">
            <a:avLst/>
          </a:prstGeom>
          <a:noFill/>
          <a:ln w="9525">
            <a:noFill/>
            <a:miter lim="800000"/>
            <a:headEnd/>
            <a:tailEnd/>
          </a:ln>
        </p:spPr>
      </p:pic>
      <p:sp>
        <p:nvSpPr>
          <p:cNvPr id="22532" name="Text Box 6"/>
          <p:cNvSpPr txBox="1">
            <a:spLocks noChangeArrowheads="1"/>
          </p:cNvSpPr>
          <p:nvPr/>
        </p:nvSpPr>
        <p:spPr bwMode="auto">
          <a:xfrm>
            <a:off x="7680325" y="5751513"/>
            <a:ext cx="1174750" cy="641350"/>
          </a:xfrm>
          <a:prstGeom prst="rect">
            <a:avLst/>
          </a:prstGeom>
          <a:noFill/>
          <a:ln w="9525">
            <a:noFill/>
            <a:miter lim="800000"/>
            <a:headEnd/>
            <a:tailEnd/>
          </a:ln>
        </p:spPr>
        <p:txBody>
          <a:bodyPr wrap="none">
            <a:spAutoFit/>
          </a:bodyPr>
          <a:lstStyle/>
          <a:p>
            <a:r>
              <a:rPr lang="en-US"/>
              <a:t>Microsoft </a:t>
            </a:r>
          </a:p>
          <a:p>
            <a:r>
              <a:rPr lang="en-US"/>
              <a:t>Clip Art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a:xfrm>
            <a:off x="304800" y="304800"/>
            <a:ext cx="8229600" cy="1143000"/>
          </a:xfrm>
        </p:spPr>
        <p:txBody>
          <a:bodyPr/>
          <a:lstStyle/>
          <a:p>
            <a:pPr eaLnBrk="1" hangingPunct="1"/>
            <a:r>
              <a:rPr lang="en-US" smtClean="0"/>
              <a:t>Ischemic Stroke</a:t>
            </a:r>
          </a:p>
        </p:txBody>
      </p:sp>
      <p:sp>
        <p:nvSpPr>
          <p:cNvPr id="24578" name="Rectangle 3"/>
          <p:cNvSpPr>
            <a:spLocks noGrp="1"/>
          </p:cNvSpPr>
          <p:nvPr>
            <p:ph type="body" idx="1"/>
          </p:nvPr>
        </p:nvSpPr>
        <p:spPr/>
        <p:txBody>
          <a:bodyPr/>
          <a:lstStyle/>
          <a:p>
            <a:pPr eaLnBrk="1" hangingPunct="1">
              <a:lnSpc>
                <a:spcPct val="80000"/>
              </a:lnSpc>
            </a:pPr>
            <a:endParaRPr lang="en-US" sz="2800" smtClean="0"/>
          </a:p>
          <a:p>
            <a:pPr eaLnBrk="1" hangingPunct="1">
              <a:lnSpc>
                <a:spcPct val="80000"/>
              </a:lnSpc>
            </a:pPr>
            <a:r>
              <a:rPr lang="en-US" sz="2800" smtClean="0"/>
              <a:t>Ischemic Stroke accounts for approximately 85% of all strokes.  With ischemic strokes, the arteries to the brain are narrowed or blocked, causing decreased blood flow to the brain producing ischemia.  With this decrease of blood flow to the cells it deprives the area of oxygen and nutrients and cells die within minutes.  Ischemic strokes are commonly caused by a thrombus or embolus (Porth, 2009).  </a:t>
            </a:r>
          </a:p>
          <a:p>
            <a:pPr eaLnBrk="1" hangingPunct="1">
              <a:lnSpc>
                <a:spcPct val="80000"/>
              </a:lnSpc>
            </a:pPr>
            <a:endParaRPr lang="en-US" sz="2800" smtClean="0"/>
          </a:p>
          <a:p>
            <a:pPr eaLnBrk="1" hangingPunct="1"/>
            <a:endParaRPr lang="en-US" sz="28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p:txBody>
          <a:bodyPr/>
          <a:lstStyle/>
          <a:p>
            <a:pPr eaLnBrk="1" hangingPunct="1"/>
            <a:r>
              <a:rPr lang="en-US" smtClean="0"/>
              <a:t>Hemorrhagic Stroke</a:t>
            </a:r>
          </a:p>
        </p:txBody>
      </p:sp>
      <p:sp>
        <p:nvSpPr>
          <p:cNvPr id="25602" name="Rectangle 3"/>
          <p:cNvSpPr>
            <a:spLocks noGrp="1"/>
          </p:cNvSpPr>
          <p:nvPr>
            <p:ph type="body" idx="1"/>
          </p:nvPr>
        </p:nvSpPr>
        <p:spPr/>
        <p:txBody>
          <a:bodyPr/>
          <a:lstStyle/>
          <a:p>
            <a:pPr eaLnBrk="1" hangingPunct="1">
              <a:lnSpc>
                <a:spcPct val="80000"/>
              </a:lnSpc>
            </a:pPr>
            <a:r>
              <a:rPr lang="en-US" sz="2800" smtClean="0"/>
              <a:t>Hemorrhagic Stroke accounts for the other 15% and occur when spontaneous bleeding from a weakened artery starts and spills into the surrounding tissues damaging cells.  Not only does the broken blood vessel cease the blood flow to the areas in the brain but the accumulation of blood  produces a focal hematoma creating edema and increased intracranial pressure.  This increased pressure can also cause spasming of adjacent blood vessels further decreasing blood flow to the brain (Porth, 2009).  </a:t>
            </a:r>
          </a:p>
          <a:p>
            <a:pPr eaLnBrk="1" hangingPunct="1"/>
            <a:endParaRPr lang="en-US" sz="28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Early Signs and Symptoms of Stroke</a:t>
            </a:r>
            <a:endParaRPr lang="en-US" dirty="0"/>
          </a:p>
        </p:txBody>
      </p:sp>
      <p:sp>
        <p:nvSpPr>
          <p:cNvPr id="26626" name="Content Placeholder 2"/>
          <p:cNvSpPr>
            <a:spLocks noGrp="1"/>
          </p:cNvSpPr>
          <p:nvPr>
            <p:ph idx="1"/>
          </p:nvPr>
        </p:nvSpPr>
        <p:spPr/>
        <p:txBody>
          <a:bodyPr/>
          <a:lstStyle/>
          <a:p>
            <a:pPr eaLnBrk="1" hangingPunct="1">
              <a:lnSpc>
                <a:spcPct val="90000"/>
              </a:lnSpc>
            </a:pPr>
            <a:r>
              <a:rPr lang="en-US" smtClean="0"/>
              <a:t>Stroke can affect many different areas, but for early warning signs remember </a:t>
            </a:r>
            <a:r>
              <a:rPr lang="en-US" smtClean="0">
                <a:solidFill>
                  <a:srgbClr val="FFFF00"/>
                </a:solidFill>
              </a:rPr>
              <a:t>FAST</a:t>
            </a:r>
            <a:r>
              <a:rPr lang="en-US" smtClean="0"/>
              <a:t>.</a:t>
            </a:r>
          </a:p>
          <a:p>
            <a:pPr lvl="2" eaLnBrk="1" hangingPunct="1">
              <a:lnSpc>
                <a:spcPct val="90000"/>
              </a:lnSpc>
            </a:pPr>
            <a:r>
              <a:rPr lang="en-US" smtClean="0">
                <a:solidFill>
                  <a:srgbClr val="FFFF00"/>
                </a:solidFill>
              </a:rPr>
              <a:t>FACE</a:t>
            </a:r>
            <a:r>
              <a:rPr lang="en-US" smtClean="0"/>
              <a:t>  Sudden weakness in the face.  Trouble seeing with one or both eyes.  Facial drooping or the inability for the patient to smile.  Severe headache or dizziness.</a:t>
            </a:r>
          </a:p>
          <a:p>
            <a:pPr lvl="2" eaLnBrk="1" hangingPunct="1">
              <a:lnSpc>
                <a:spcPct val="90000"/>
              </a:lnSpc>
            </a:pPr>
            <a:r>
              <a:rPr lang="en-US" smtClean="0">
                <a:solidFill>
                  <a:srgbClr val="FFFF00"/>
                </a:solidFill>
              </a:rPr>
              <a:t>ARMS</a:t>
            </a:r>
            <a:r>
              <a:rPr lang="en-US" smtClean="0"/>
              <a:t>  Sudden weakness in the arms or legs.  </a:t>
            </a:r>
          </a:p>
          <a:p>
            <a:pPr lvl="2" eaLnBrk="1" hangingPunct="1">
              <a:lnSpc>
                <a:spcPct val="90000"/>
              </a:lnSpc>
            </a:pPr>
            <a:r>
              <a:rPr lang="en-US" smtClean="0">
                <a:solidFill>
                  <a:srgbClr val="FFFF00"/>
                </a:solidFill>
              </a:rPr>
              <a:t>SPEECH</a:t>
            </a:r>
            <a:r>
              <a:rPr lang="en-US" smtClean="0"/>
              <a:t>  Trouble speaking, patient behaving strange, acting confused, loss of balance, or unable to comprehend simple commands.</a:t>
            </a:r>
          </a:p>
          <a:p>
            <a:pPr lvl="2" eaLnBrk="1" hangingPunct="1">
              <a:lnSpc>
                <a:spcPct val="90000"/>
              </a:lnSpc>
            </a:pPr>
            <a:r>
              <a:rPr lang="en-US" smtClean="0">
                <a:solidFill>
                  <a:srgbClr val="FFFF00"/>
                </a:solidFill>
              </a:rPr>
              <a:t>TIME</a:t>
            </a:r>
            <a:r>
              <a:rPr lang="en-US" smtClean="0"/>
              <a:t>  </a:t>
            </a:r>
            <a:r>
              <a:rPr lang="en-US" smtClean="0">
                <a:solidFill>
                  <a:srgbClr val="FF0000"/>
                </a:solidFill>
              </a:rPr>
              <a:t> </a:t>
            </a:r>
            <a:r>
              <a:rPr lang="en-US" smtClean="0"/>
              <a:t>Call 911 if you observe any of these signs (Caplan, 2010).</a:t>
            </a:r>
          </a:p>
          <a:p>
            <a:pPr lvl="2" eaLnBrk="1" hangingPunct="1">
              <a:lnSpc>
                <a:spcPct val="90000"/>
              </a:lnSpc>
              <a:buFont typeface="Arial" charset="0"/>
              <a:buNone/>
            </a:pPr>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t>Test Your Knowledge</a:t>
            </a:r>
          </a:p>
        </p:txBody>
      </p:sp>
      <p:sp>
        <p:nvSpPr>
          <p:cNvPr id="5" name="Rectangle 4"/>
          <p:cNvSpPr/>
          <p:nvPr/>
        </p:nvSpPr>
        <p:spPr>
          <a:xfrm>
            <a:off x="533400" y="4343400"/>
            <a:ext cx="26670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Unsteady Gait </a:t>
            </a:r>
          </a:p>
          <a:p>
            <a:pPr algn="ctr" fontAlgn="auto">
              <a:spcBef>
                <a:spcPts val="0"/>
              </a:spcBef>
              <a:spcAft>
                <a:spcPts val="0"/>
              </a:spcAft>
              <a:defRPr/>
            </a:pPr>
            <a:r>
              <a:rPr lang="en-US" sz="2400" dirty="0"/>
              <a:t> </a:t>
            </a:r>
            <a:r>
              <a:rPr lang="en-US" dirty="0"/>
              <a:t>Correct!  Lack of blood flow to one  side of the brain may paralyze the other side of the body.</a:t>
            </a:r>
          </a:p>
        </p:txBody>
      </p:sp>
      <p:sp>
        <p:nvSpPr>
          <p:cNvPr id="6" name="Rectangle 5"/>
          <p:cNvSpPr/>
          <p:nvPr/>
        </p:nvSpPr>
        <p:spPr>
          <a:xfrm>
            <a:off x="3276600" y="4343400"/>
            <a:ext cx="26670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dirty="0"/>
          </a:p>
          <a:p>
            <a:pPr algn="ctr" fontAlgn="auto">
              <a:spcBef>
                <a:spcPts val="0"/>
              </a:spcBef>
              <a:spcAft>
                <a:spcPts val="0"/>
              </a:spcAft>
              <a:defRPr/>
            </a:pPr>
            <a:r>
              <a:rPr lang="en-US" sz="2400" dirty="0"/>
              <a:t>Confusion</a:t>
            </a:r>
          </a:p>
          <a:p>
            <a:pPr algn="ctr" fontAlgn="auto">
              <a:spcBef>
                <a:spcPts val="0"/>
              </a:spcBef>
              <a:spcAft>
                <a:spcPts val="0"/>
              </a:spcAft>
              <a:defRPr/>
            </a:pPr>
            <a:r>
              <a:rPr lang="en-US" sz="2400" dirty="0"/>
              <a:t> </a:t>
            </a:r>
          </a:p>
          <a:p>
            <a:pPr algn="ctr" fontAlgn="auto">
              <a:spcBef>
                <a:spcPts val="0"/>
              </a:spcBef>
              <a:spcAft>
                <a:spcPts val="0"/>
              </a:spcAft>
              <a:defRPr/>
            </a:pPr>
            <a:r>
              <a:rPr lang="en-US" dirty="0"/>
              <a:t>Correct!  Decreased blood flow to an area of the brain will cause ischemia with memory issues.  </a:t>
            </a:r>
          </a:p>
          <a:p>
            <a:pPr algn="ctr" fontAlgn="auto">
              <a:spcBef>
                <a:spcPts val="0"/>
              </a:spcBef>
              <a:spcAft>
                <a:spcPts val="0"/>
              </a:spcAft>
              <a:defRPr/>
            </a:pPr>
            <a:r>
              <a:rPr lang="en-US" sz="2400" dirty="0"/>
              <a:t> </a:t>
            </a:r>
          </a:p>
        </p:txBody>
      </p:sp>
      <p:sp>
        <p:nvSpPr>
          <p:cNvPr id="7" name="Rectangle 6"/>
          <p:cNvSpPr/>
          <p:nvPr/>
        </p:nvSpPr>
        <p:spPr>
          <a:xfrm>
            <a:off x="6037263" y="4343400"/>
            <a:ext cx="26670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Severe Headache</a:t>
            </a:r>
          </a:p>
          <a:p>
            <a:pPr algn="ctr" fontAlgn="auto">
              <a:spcBef>
                <a:spcPts val="0"/>
              </a:spcBef>
              <a:spcAft>
                <a:spcPts val="0"/>
              </a:spcAft>
              <a:defRPr/>
            </a:pPr>
            <a:r>
              <a:rPr lang="en-US" dirty="0"/>
              <a:t>Correct!  Blood is an irritant to the surrounding tissues.  Along with lack of blood flow, </a:t>
            </a:r>
            <a:r>
              <a:rPr lang="en-US" dirty="0" smtClean="0"/>
              <a:t>hemorrhage </a:t>
            </a:r>
            <a:r>
              <a:rPr lang="en-US" dirty="0"/>
              <a:t>will cause increased pain </a:t>
            </a:r>
          </a:p>
        </p:txBody>
      </p:sp>
      <p:sp>
        <p:nvSpPr>
          <p:cNvPr id="28677" name="Content Placeholder 2"/>
          <p:cNvSpPr>
            <a:spLocks noGrp="1"/>
          </p:cNvSpPr>
          <p:nvPr>
            <p:ph idx="1"/>
          </p:nvPr>
        </p:nvSpPr>
        <p:spPr>
          <a:xfrm>
            <a:off x="457200" y="1600200"/>
            <a:ext cx="8229600" cy="2819400"/>
          </a:xfrm>
        </p:spPr>
        <p:txBody>
          <a:bodyPr/>
          <a:lstStyle/>
          <a:p>
            <a:pPr eaLnBrk="1" hangingPunct="1"/>
            <a:r>
              <a:rPr lang="en-US" smtClean="0"/>
              <a:t>What warning signs did Mr. Cva show that indicated possible stroke?</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1371</TotalTime>
  <Words>1570</Words>
  <Application>Microsoft Office PowerPoint</Application>
  <PresentationFormat>On-screen Show (4:3)</PresentationFormat>
  <Paragraphs>150</Paragraphs>
  <Slides>25</Slides>
  <Notes>10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Ten Minutes About: </vt:lpstr>
      <vt:lpstr>Stroke</vt:lpstr>
      <vt:lpstr>By the completion of this lesson, the viewer will be able to:</vt:lpstr>
      <vt:lpstr>Case Study of Mr. CVA</vt:lpstr>
      <vt:lpstr>The two types of strokes</vt:lpstr>
      <vt:lpstr>Ischemic Stroke</vt:lpstr>
      <vt:lpstr>Hemorrhagic Stroke</vt:lpstr>
      <vt:lpstr>Early Signs and Symptoms of Stroke</vt:lpstr>
      <vt:lpstr>Test Your Knowledge</vt:lpstr>
      <vt:lpstr>Case Study of Mr. CVA</vt:lpstr>
      <vt:lpstr>Pathophysiology Behind the Stroke</vt:lpstr>
      <vt:lpstr>Three Cerebral Arteries Supplying the Cerebrum</vt:lpstr>
      <vt:lpstr>Three Cerebral Arteries</vt:lpstr>
      <vt:lpstr>Anterior Cerebral Artery</vt:lpstr>
      <vt:lpstr>Middle Cerebral Artery</vt:lpstr>
      <vt:lpstr>Right vs  Left Hemisphere Stroke</vt:lpstr>
      <vt:lpstr>Posterior Cerebral Artery</vt:lpstr>
      <vt:lpstr>Slide 18</vt:lpstr>
      <vt:lpstr>Case Study of Mr. CVA</vt:lpstr>
      <vt:lpstr>Test Your Knowledge</vt:lpstr>
      <vt:lpstr>ACT FAST </vt:lpstr>
      <vt:lpstr>Test Your Knowledge</vt:lpstr>
      <vt:lpstr>Let Us Review</vt:lpstr>
      <vt:lpstr>References</vt:lpstr>
      <vt:lpstr>References Cont. </vt:lpstr>
    </vt:vector>
  </TitlesOfParts>
  <Company>Alverno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 Minutes About:</dc:title>
  <dc:creator>AdminEx</dc:creator>
  <cp:lastModifiedBy>AdminEx</cp:lastModifiedBy>
  <cp:revision>88</cp:revision>
  <dcterms:created xsi:type="dcterms:W3CDTF">2012-01-20T18:29:31Z</dcterms:created>
  <dcterms:modified xsi:type="dcterms:W3CDTF">2012-04-24T18:41:54Z</dcterms:modified>
</cp:coreProperties>
</file>